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59977" autoAdjust="0"/>
  </p:normalViewPr>
  <p:slideViewPr>
    <p:cSldViewPr>
      <p:cViewPr varScale="1">
        <p:scale>
          <a:sx n="67" d="100"/>
          <a:sy n="67" d="100"/>
        </p:scale>
        <p:origin x="-4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8B1DF-E7CB-4EC2-A1D6-12F3336B1C4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DC5D1-9A75-4482-9CFB-5E4D73E28FF5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24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Право в системе социальных норм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(Презентация вопросов раздела «Право» Кодификатора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обществознанию 2011 год (подготовка к ЕГЭ)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М.П.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Офёркина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учитель истории и обществознания МОУ «Лицей №18» г. Новочебоксарска Чувашской Республики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0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latin typeface="Book Antiqua" pitchFamily="18" charset="0"/>
              </a:rPr>
              <a:t>1. Определение права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Право – </a:t>
            </a:r>
            <a:r>
              <a:rPr lang="ru-RU" i="1" dirty="0" smtClean="0">
                <a:latin typeface="Book Antiqua" pitchFamily="18" charset="0"/>
              </a:rPr>
              <a:t>совокупность общеобязательных, формально определенных правил поведения, установленных или санкционированных государством и обеспечиваемых его принудительной силой.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Норма права </a:t>
            </a:r>
            <a:r>
              <a:rPr lang="ru-RU" i="1" dirty="0" smtClean="0">
                <a:latin typeface="Book Antiqua" pitchFamily="18" charset="0"/>
              </a:rPr>
              <a:t>— это общеобязательное формально-определенное правило поведения, установленное и обеспеченное обществом и государством, закрепленное и опубликованное в официальных актах, направленное на регулирование общественных прав и обязанностей их участников.</a:t>
            </a:r>
            <a:endParaRPr lang="ru-RU" dirty="0" smtClean="0">
              <a:latin typeface="Book Antiqu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33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latin typeface="Book Antiqua" pitchFamily="18" charset="0"/>
              </a:rPr>
              <a:t>2. Признаки правовой нормы</a:t>
            </a:r>
          </a:p>
          <a:p>
            <a:pPr marL="0" indent="0">
              <a:buNone/>
            </a:pPr>
            <a:r>
              <a:rPr lang="ru-RU" sz="1200" b="1" dirty="0" smtClean="0"/>
              <a:t>— </a:t>
            </a:r>
            <a:r>
              <a:rPr lang="ru-RU" sz="1200" b="1" i="1" dirty="0" smtClean="0">
                <a:latin typeface="Book Antiqua" pitchFamily="18" charset="0"/>
              </a:rPr>
              <a:t>Единственная в ряду социальных норм, которая исходит от государства и является официальным выражением его воли.</a:t>
            </a:r>
          </a:p>
          <a:p>
            <a:pPr marL="0" indent="0">
              <a:buNone/>
            </a:pPr>
            <a:r>
              <a:rPr lang="ru-RU" sz="1200" b="1" dirty="0" smtClean="0"/>
              <a:t> — </a:t>
            </a:r>
            <a:r>
              <a:rPr lang="ru-RU" sz="1200" b="1" i="1" dirty="0" smtClean="0">
                <a:latin typeface="Book Antiqua" pitchFamily="18" charset="0"/>
              </a:rPr>
              <a:t>Представляет собой меру свободы волеизъявления и поведения человека.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Издается в конкретной форме.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Является формой реализации и закрепления прав  и обязанностей участников общественных отношений.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Поддерживается в своем осуществлении и охраняется силой государства.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Всегда представляет собой властное предписание государства.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Является единственным государственным регулятором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общественных отношений.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— Представляет собой правило поведения общеобязательного</a:t>
            </a:r>
          </a:p>
          <a:p>
            <a:pPr marL="0" indent="0">
              <a:buNone/>
            </a:pPr>
            <a:r>
              <a:rPr lang="ru-RU" sz="1200" b="1" i="1" dirty="0" smtClean="0">
                <a:latin typeface="Book Antiqua" pitchFamily="18" charset="0"/>
              </a:rPr>
              <a:t>характера.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79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latin typeface="Book Antiqua" pitchFamily="18" charset="0"/>
              </a:rPr>
              <a:t>3. Структура нормы права </a:t>
            </a:r>
          </a:p>
          <a:p>
            <a:pPr marL="0" indent="0">
              <a:buNone/>
            </a:pPr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Структура нормы права — это внутреннее строение нормы, которое раскрывает ее основные элементы и способы их взаимосвязи</a:t>
            </a:r>
            <a:r>
              <a:rPr lang="ru-RU" sz="1200" i="1" dirty="0" smtClean="0">
                <a:latin typeface="Book Antiqua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1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гипотеза </a:t>
            </a:r>
            <a:r>
              <a:rPr lang="ru-RU" sz="1200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1200" i="1" dirty="0" smtClean="0">
                <a:latin typeface="Book Antiqua" pitchFamily="18" charset="0"/>
              </a:rPr>
              <a:t>(структурный элемент правовой нормы,  который указывает на жизненные обстоятельства     вступления нормы в действие);</a:t>
            </a:r>
          </a:p>
          <a:p>
            <a:pPr>
              <a:buFont typeface="Wingdings" pitchFamily="2" charset="2"/>
              <a:buChar char="Ø"/>
            </a:pPr>
            <a:r>
              <a:rPr lang="ru-RU" sz="1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диспозиция</a:t>
            </a:r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1200" i="1" dirty="0" smtClean="0">
                <a:latin typeface="Book Antiqua" pitchFamily="18" charset="0"/>
              </a:rPr>
              <a:t>(структурный элемент правовой нормы, который содержит само правило поведения участников регулируемых отношений, указывает на его суть и содержание, права и обязанности субъектов);</a:t>
            </a:r>
          </a:p>
          <a:p>
            <a:pPr>
              <a:buFont typeface="Wingdings" pitchFamily="2" charset="2"/>
              <a:buChar char="Ø"/>
            </a:pPr>
            <a:r>
              <a:rPr lang="ru-RU" sz="1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санкция </a:t>
            </a:r>
            <a:r>
              <a:rPr lang="ru-RU" sz="1200" i="1" dirty="0" smtClean="0">
                <a:latin typeface="Book Antiqua" pitchFamily="18" charset="0"/>
              </a:rPr>
              <a:t>(структурный элемент правовой нормы, определяющий неблагоприятные последствия для участников общественных отношений, наступающие в случае нарушения последними предписаний диспозиции).</a:t>
            </a:r>
          </a:p>
          <a:p>
            <a:pPr marL="0" indent="0" algn="ctr">
              <a:buNone/>
            </a:pPr>
            <a:r>
              <a:rPr lang="ru-RU" sz="1200" dirty="0" smtClean="0">
                <a:latin typeface="Book Antiqua" pitchFamily="18" charset="0"/>
              </a:rPr>
              <a:t> Структура нормы может быть представлена в виде следующей формулы:    </a:t>
            </a:r>
            <a:r>
              <a:rPr lang="ru-RU" sz="1200" b="1" i="1" dirty="0" smtClean="0">
                <a:solidFill>
                  <a:srgbClr val="C00000"/>
                </a:solidFill>
                <a:latin typeface="Book Antiqua" pitchFamily="18" charset="0"/>
              </a:rPr>
              <a:t>Если — То — Иначе</a:t>
            </a:r>
          </a:p>
          <a:p>
            <a:pPr marL="0" indent="0"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Book Antiqua" pitchFamily="18" charset="0"/>
              </a:rPr>
              <a:t>(Укладывая рассмотренный  пример  в данную формулу, получим: "Если заключается договор о залоге (Г.), то он должен быть совершен в письменной форме (Д.). В противном случае, несоблюдение настоящих правил, влечет за собой недействительность договора о залоге (С.)"</a:t>
            </a:r>
          </a:p>
          <a:p>
            <a:pPr>
              <a:buFont typeface="Wingdings" pitchFamily="2" charset="2"/>
              <a:buChar char="Ø"/>
            </a:pPr>
            <a:endParaRPr lang="ru-RU" sz="1200" dirty="0" smtClean="0">
              <a:latin typeface="Book Antiqu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26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Book Antiqua" pitchFamily="18" charset="0"/>
              </a:rPr>
              <a:t>4. Право в системе социальных норм: особенности взаимодействия</a:t>
            </a:r>
          </a:p>
          <a:p>
            <a:pPr rtl="0" eaLnBrk="1" fontAlgn="ctr" latinLnBrk="0" hangingPunct="1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Социальные нормы,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которыми взаимодействует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Проявления взаимодействия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религия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некоторых государствах (например, в странах ислама) религия господствует над правом. В других же — государство и право отделены от религии. Существуют также страны, в которых религиозные нормы действуют наряду с правовыми.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обычаи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Нормы права поддерживают обычаи, которые признаются государством юридически значимыми и общественно полезными. Нормы права отвергают некоторые обычаи, ограничивают степень их воздействия на общество. В то же время правовые нормы могут безразлично относиться к большинству действующих обычаев.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нормы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общественных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организаций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формальным признакам нормы общественных организаций похожи на правовые: текстуально закреплены в соответствующих документах, принимаются по определенной процедуре, систематизированы. Однако нормы общественных организаций не обладают общеобязательностью права, не обеспечиваются государственным принуждением. Предметом регулирования норм общественных организаций являются отношения, не урегулированные юридически.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4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latin typeface="Book Antiqua" pitchFamily="18" charset="0"/>
              </a:rPr>
              <a:t> Продолжение таблицы</a:t>
            </a:r>
            <a:endParaRPr lang="en-US" sz="1200" b="1" i="1" dirty="0" smtClean="0">
              <a:latin typeface="Book Antiqua" pitchFamily="18" charset="0"/>
            </a:endParaRPr>
          </a:p>
          <a:p>
            <a:pPr rtl="0" eaLnBrk="1" fontAlgn="ctr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Социальные нормы,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которыми взаимодействует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Проявления взаимодействия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мораль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 и мораль обладают общими чертами, которые присущи всем социальным нормам. Право, как правило, соответствует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основным требованиям морали (некоторые нормы непосредственно закрепляют в законе нормы моральные, подкрепляя их юридическими санкциями), вместе с этим реализация правовых норм и их исполнение во многом обусловлены тем, что люди считают их справедливыми. Правовые нормы возникают в процессе юридической практики, функционирования соответствующих институтов общества и государства, в то время как мораль возникает и развивается в процессе практической деятельности людей. Она не связана со структурной организацией общества и неотделима от общественного сознания. Нормы морали опираются на складывающиеся в сознании общества представления о добре и зле, чести, достоинстве, порядочности.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67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latin typeface="Book Antiqua" pitchFamily="18" charset="0"/>
              </a:rPr>
              <a:t>5.Признаки права</a:t>
            </a: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признак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его сущность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Социальность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 с момента своего возникновения и по сей день регулирует общественные отношения, оно действует в человеческом обществе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Нормативность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 выступает и действует в системе юридических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норм, которые закрепляют права и обязанности участников общественных отношений, им регулируемых. Право посредством юридических норм каждому гражданину или организации несет информацию о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том, какие действия возможны, какие запрещены, а какие необходимы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Общеобяза-тельность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Нормы права адресованы неопределенно большому количеству адресатов, попавших в типичную жизненную ситуацию, и обязательны для исполнения ими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62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Book Antiqua" pitchFamily="18" charset="0"/>
              </a:rPr>
              <a:t>Продолжение таблицы</a:t>
            </a:r>
          </a:p>
          <a:p>
            <a:pPr rtl="0" eaLnBrk="1" fontAlgn="ctr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Признак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Его сущность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Государствен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-но – волевой характер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 — это проявление воли государства, так как в нем определяется будущее поведение личности, организации, с его помощью реализуются субъективные интересы и по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Системность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Система права характеризуется внутренней согласованностью, взаимообусловленностью и взаимодействием составляющих ее элементов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Формальная определён-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ность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 не существует само по себе, оно так или иначе должно быть выражено в конкретной форме (например, закон, иные нормативные акты, судебные решения и т. д.), выбор которой в конечном итоге зависит от государства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Обеспечен-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ность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государством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Государство как издает нормы права, так и обеспечивает их реализацию. Данное обеспечение основано на применении мер государственного принуждения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7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latin typeface="Book Antiqua" pitchFamily="18" charset="0"/>
              </a:rPr>
              <a:t>6. Функции права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C00000"/>
                </a:solidFill>
                <a:latin typeface="Book Antiqua" pitchFamily="18" charset="0"/>
              </a:rPr>
              <a:t>Культурно- историческая </a:t>
            </a:r>
            <a:r>
              <a:rPr lang="ru-RU" sz="1200" dirty="0" smtClean="0">
                <a:latin typeface="Book Antiqua" pitchFamily="18" charset="0"/>
              </a:rPr>
              <a:t>- право аккумулирует в себе все духовные ценности и достижения народа, общества, передает их из одного поколения в другое.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C00000"/>
                </a:solidFill>
                <a:latin typeface="Book Antiqua" pitchFamily="18" charset="0"/>
              </a:rPr>
              <a:t>Воспитательная</a:t>
            </a:r>
            <a:r>
              <a:rPr lang="ru-RU" sz="1200" dirty="0" smtClean="0">
                <a:latin typeface="Book Antiqua" pitchFamily="18" charset="0"/>
              </a:rPr>
              <a:t> - право оказывает стимулирующее воздействие на поведение субъектов общественных отношений посредством запретов, ограничений правовой защиты и наказания.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C00000"/>
                </a:solidFill>
                <a:latin typeface="Book Antiqua" pitchFamily="18" charset="0"/>
              </a:rPr>
              <a:t>Социального контроля </a:t>
            </a:r>
            <a:r>
              <a:rPr lang="ru-RU" sz="1200" dirty="0" smtClean="0">
                <a:latin typeface="Book Antiqua" pitchFamily="18" charset="0"/>
              </a:rPr>
              <a:t>- право определяет меру возможного и должного поведения субъектов общественных отношений, используя при этом меры стимулирования и ограничения.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C00000"/>
                </a:solidFill>
                <a:latin typeface="Book Antiqua" pitchFamily="18" charset="0"/>
              </a:rPr>
              <a:t>Регулятивная</a:t>
            </a:r>
            <a:r>
              <a:rPr lang="ru-RU" sz="1200" dirty="0" smtClean="0">
                <a:latin typeface="Book Antiqua" pitchFamily="18" charset="0"/>
              </a:rPr>
              <a:t> - право устанавливает в обществе правила поведения, которые направлены на координацию общественных отношений, упорядочение связей между людьми.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C00000"/>
                </a:solidFill>
                <a:latin typeface="Book Antiqua" pitchFamily="18" charset="0"/>
              </a:rPr>
              <a:t>Охранительная</a:t>
            </a:r>
            <a:r>
              <a:rPr lang="ru-RU" sz="1200" dirty="0" smtClean="0">
                <a:latin typeface="Book Antiqua" pitchFamily="18" charset="0"/>
              </a:rPr>
              <a:t> - право защищает наиболее важные общественные отношения от негативного воздействия на них со стороны, которое может пагубно отразиться на всем ходе общественного развития.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DC5D1-9A75-4482-9CFB-5E4D73E28FF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0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763D-D057-4949-B0CD-8BF1E68C79E1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1C3B-7514-4A0E-ADAB-1C73160D95BB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18A3-A8A4-4F85-A0FF-93C4D3042B53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6F39-EABF-46EA-99CB-B0163455F733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E0AB-3385-4E01-88F9-D74DAF27FE6A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30F9-8182-4B8C-9860-13BB81EDAA10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D934E-D470-44A2-AB2C-253053E90B7A}" type="datetime1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2BD6-15FA-4742-A0C9-65A43C30C53A}" type="datetime1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5C4A-8D99-4DAC-A2D2-D4527047E394}" type="datetime1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17BA-14F8-403A-A321-75312594D703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03D8-358B-40DC-94B1-7BE10C315289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B08F2-DAD3-4780-B0ED-A1F0CA68CD67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Право в системе социальных норм</a:t>
            </a:r>
            <a:endParaRPr lang="ru-RU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344816" cy="2304256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(Презентация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раздела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«Право»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Кодификатора 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обществознанию 2011 год (подготовка к ЕГЭ)</a:t>
            </a:r>
          </a:p>
          <a:p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М.П. 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Офёркина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учитель истории и обществознания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«Лицей №18» г. Новочебоксарска Чувашской Республики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0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771595" cy="58326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06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Book Antiqua" pitchFamily="18" charset="0"/>
              </a:rPr>
              <a:t>1. Определение права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0"/>
            <a:ext cx="8352928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  <a:latin typeface="Book Antiqua" pitchFamily="18" charset="0"/>
              </a:rPr>
              <a:t>Право – </a:t>
            </a:r>
            <a:r>
              <a:rPr lang="ru-RU" i="1" dirty="0" smtClean="0">
                <a:latin typeface="Book Antiqua" pitchFamily="18" charset="0"/>
              </a:rPr>
              <a:t>совокупность общеобязательных</a:t>
            </a:r>
            <a:r>
              <a:rPr lang="ru-RU" i="1" dirty="0">
                <a:latin typeface="Book Antiqua" pitchFamily="18" charset="0"/>
              </a:rPr>
              <a:t>, формально определенных </a:t>
            </a:r>
            <a:r>
              <a:rPr lang="ru-RU" i="1" dirty="0" smtClean="0">
                <a:latin typeface="Book Antiqua" pitchFamily="18" charset="0"/>
              </a:rPr>
              <a:t>правил поведения</a:t>
            </a:r>
            <a:r>
              <a:rPr lang="ru-RU" i="1" dirty="0">
                <a:latin typeface="Book Antiqua" pitchFamily="18" charset="0"/>
              </a:rPr>
              <a:t>, установленных или санкционированных </a:t>
            </a:r>
            <a:r>
              <a:rPr lang="ru-RU" i="1" dirty="0" smtClean="0">
                <a:latin typeface="Book Antiqua" pitchFamily="18" charset="0"/>
              </a:rPr>
              <a:t>государством и </a:t>
            </a:r>
            <a:r>
              <a:rPr lang="ru-RU" i="1" dirty="0">
                <a:latin typeface="Book Antiqua" pitchFamily="18" charset="0"/>
              </a:rPr>
              <a:t>обеспечиваемых его </a:t>
            </a:r>
            <a:r>
              <a:rPr lang="ru-RU" i="1" dirty="0" smtClean="0">
                <a:latin typeface="Book Antiqua" pitchFamily="18" charset="0"/>
              </a:rPr>
              <a:t>принудительной </a:t>
            </a:r>
            <a:r>
              <a:rPr lang="ru-RU" i="1" dirty="0">
                <a:latin typeface="Book Antiqua" pitchFamily="18" charset="0"/>
              </a:rPr>
              <a:t>силой.</a:t>
            </a:r>
            <a:endParaRPr lang="ru-RU" i="1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Норма </a:t>
            </a:r>
            <a:r>
              <a:rPr lang="ru-RU" b="1" i="1" dirty="0">
                <a:solidFill>
                  <a:srgbClr val="C00000"/>
                </a:solidFill>
                <a:latin typeface="Book Antiqua" pitchFamily="18" charset="0"/>
              </a:rPr>
              <a:t>права </a:t>
            </a:r>
            <a:r>
              <a:rPr lang="ru-RU" i="1" dirty="0" smtClean="0">
                <a:latin typeface="Book Antiqua" pitchFamily="18" charset="0"/>
              </a:rPr>
              <a:t>— </a:t>
            </a:r>
            <a:r>
              <a:rPr lang="ru-RU" i="1" dirty="0">
                <a:latin typeface="Book Antiqua" pitchFamily="18" charset="0"/>
              </a:rPr>
              <a:t>это общеобязательное </a:t>
            </a:r>
            <a:r>
              <a:rPr lang="ru-RU" i="1" dirty="0" smtClean="0">
                <a:latin typeface="Book Antiqua" pitchFamily="18" charset="0"/>
              </a:rPr>
              <a:t>формально-определенное правило поведения</a:t>
            </a:r>
            <a:r>
              <a:rPr lang="ru-RU" i="1" dirty="0">
                <a:latin typeface="Book Antiqua" pitchFamily="18" charset="0"/>
              </a:rPr>
              <a:t>, установленное и </a:t>
            </a:r>
            <a:r>
              <a:rPr lang="ru-RU" i="1" dirty="0" smtClean="0">
                <a:latin typeface="Book Antiqua" pitchFamily="18" charset="0"/>
              </a:rPr>
              <a:t>обеспеченное обществом </a:t>
            </a:r>
            <a:r>
              <a:rPr lang="ru-RU" i="1" dirty="0">
                <a:latin typeface="Book Antiqua" pitchFamily="18" charset="0"/>
              </a:rPr>
              <a:t>и государством, закрепленное и </a:t>
            </a:r>
            <a:r>
              <a:rPr lang="ru-RU" i="1" dirty="0" smtClean="0">
                <a:latin typeface="Book Antiqua" pitchFamily="18" charset="0"/>
              </a:rPr>
              <a:t>опубликованное в </a:t>
            </a:r>
            <a:r>
              <a:rPr lang="ru-RU" i="1" dirty="0">
                <a:latin typeface="Book Antiqua" pitchFamily="18" charset="0"/>
              </a:rPr>
              <a:t>официальных актах, направленное на </a:t>
            </a:r>
            <a:r>
              <a:rPr lang="ru-RU" i="1" dirty="0" smtClean="0">
                <a:latin typeface="Book Antiqua" pitchFamily="18" charset="0"/>
              </a:rPr>
              <a:t>регулирование общественных </a:t>
            </a:r>
            <a:r>
              <a:rPr lang="ru-RU" i="1" dirty="0">
                <a:latin typeface="Book Antiqua" pitchFamily="18" charset="0"/>
              </a:rPr>
              <a:t>прав и </a:t>
            </a:r>
            <a:r>
              <a:rPr lang="ru-RU" i="1" dirty="0" smtClean="0">
                <a:latin typeface="Book Antiqua" pitchFamily="18" charset="0"/>
              </a:rPr>
              <a:t>обязанностей </a:t>
            </a:r>
            <a:r>
              <a:rPr lang="ru-RU" i="1" dirty="0">
                <a:latin typeface="Book Antiqua" pitchFamily="18" charset="0"/>
              </a:rPr>
              <a:t>их участников.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latin typeface="Book Antiqua" pitchFamily="18" charset="0"/>
              </a:rPr>
              <a:t>2. Признаки правовой </a:t>
            </a:r>
            <a:r>
              <a:rPr lang="ru-RU" i="1" dirty="0">
                <a:latin typeface="Book Antiqua" pitchFamily="18" charset="0"/>
              </a:rPr>
              <a:t>нормы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— </a:t>
            </a:r>
            <a:r>
              <a:rPr lang="ru-RU" sz="2000" b="1" i="1" dirty="0">
                <a:latin typeface="Book Antiqua" pitchFamily="18" charset="0"/>
              </a:rPr>
              <a:t>Единственная в ряду социальных норм, </a:t>
            </a:r>
            <a:r>
              <a:rPr lang="ru-RU" sz="2000" b="1" i="1" dirty="0" smtClean="0">
                <a:latin typeface="Book Antiqua" pitchFamily="18" charset="0"/>
              </a:rPr>
              <a:t>которая исходит </a:t>
            </a:r>
            <a:r>
              <a:rPr lang="ru-RU" sz="2000" b="1" i="1" dirty="0">
                <a:latin typeface="Book Antiqua" pitchFamily="18" charset="0"/>
              </a:rPr>
              <a:t>от государства и является официальным </a:t>
            </a:r>
            <a:r>
              <a:rPr lang="ru-RU" sz="2000" b="1" i="1" dirty="0" smtClean="0">
                <a:latin typeface="Book Antiqua" pitchFamily="18" charset="0"/>
              </a:rPr>
              <a:t>выражением его </a:t>
            </a:r>
            <a:r>
              <a:rPr lang="ru-RU" sz="2000" b="1" i="1" dirty="0">
                <a:latin typeface="Book Antiqua" pitchFamily="18" charset="0"/>
              </a:rPr>
              <a:t>воли</a:t>
            </a:r>
            <a:r>
              <a:rPr lang="ru-RU" sz="2000" b="1" i="1" dirty="0" smtClean="0">
                <a:latin typeface="Book Antiqua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/>
              <a:t> </a:t>
            </a:r>
            <a:r>
              <a:rPr lang="ru-RU" sz="2000" b="1" dirty="0"/>
              <a:t>— </a:t>
            </a:r>
            <a:r>
              <a:rPr lang="ru-RU" sz="2000" b="1" i="1" dirty="0">
                <a:latin typeface="Book Antiqua" pitchFamily="18" charset="0"/>
              </a:rPr>
              <a:t>Представляет собой меру свободы </a:t>
            </a:r>
            <a:r>
              <a:rPr lang="ru-RU" sz="2000" b="1" i="1" dirty="0" smtClean="0">
                <a:latin typeface="Book Antiqua" pitchFamily="18" charset="0"/>
              </a:rPr>
              <a:t>волеизъявления и </a:t>
            </a:r>
            <a:r>
              <a:rPr lang="ru-RU" sz="2000" b="1" i="1" dirty="0">
                <a:latin typeface="Book Antiqua" pitchFamily="18" charset="0"/>
              </a:rPr>
              <a:t>поведения человека.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Издается в конкретной форме.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Является формой реализации и закрепления </a:t>
            </a:r>
            <a:r>
              <a:rPr lang="ru-RU" sz="2000" b="1" i="1" dirty="0" smtClean="0">
                <a:latin typeface="Book Antiqua" pitchFamily="18" charset="0"/>
              </a:rPr>
              <a:t>прав  и </a:t>
            </a:r>
            <a:r>
              <a:rPr lang="ru-RU" sz="2000" b="1" i="1" dirty="0">
                <a:latin typeface="Book Antiqua" pitchFamily="18" charset="0"/>
              </a:rPr>
              <a:t>обязанностей участников общественных отношений.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Поддерживается в своем осуществлении и </a:t>
            </a:r>
            <a:r>
              <a:rPr lang="ru-RU" sz="2000" b="1" i="1" dirty="0" smtClean="0">
                <a:latin typeface="Book Antiqua" pitchFamily="18" charset="0"/>
              </a:rPr>
              <a:t>охраняется силой </a:t>
            </a:r>
            <a:r>
              <a:rPr lang="ru-RU" sz="2000" b="1" i="1" dirty="0">
                <a:latin typeface="Book Antiqua" pitchFamily="18" charset="0"/>
              </a:rPr>
              <a:t>государства.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Всегда представляет собой властное </a:t>
            </a:r>
            <a:r>
              <a:rPr lang="ru-RU" sz="2000" b="1" i="1" dirty="0" smtClean="0">
                <a:latin typeface="Book Antiqua" pitchFamily="18" charset="0"/>
              </a:rPr>
              <a:t>предписание государства</a:t>
            </a:r>
            <a:r>
              <a:rPr lang="ru-RU" sz="2000" b="1" i="1" dirty="0">
                <a:latin typeface="Book Antiqua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Является единственным государственным регулятором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общественных отношений.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— Представляет собой правило поведения общеобязательного</a:t>
            </a:r>
          </a:p>
          <a:p>
            <a:pPr marL="0" indent="0">
              <a:buNone/>
            </a:pPr>
            <a:r>
              <a:rPr lang="ru-RU" sz="2000" b="1" i="1" dirty="0">
                <a:latin typeface="Book Antiqua" pitchFamily="18" charset="0"/>
              </a:rPr>
              <a:t>х</a:t>
            </a:r>
            <a:r>
              <a:rPr lang="ru-RU" sz="2000" b="1" i="1" dirty="0" smtClean="0">
                <a:latin typeface="Book Antiqua" pitchFamily="18" charset="0"/>
              </a:rPr>
              <a:t>арактера.</a:t>
            </a:r>
            <a:endParaRPr lang="ru-RU" sz="2000" b="1" i="1" dirty="0">
              <a:latin typeface="Book Antiqua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Book Antiqua" pitchFamily="18" charset="0"/>
              </a:rPr>
              <a:t>3.</a:t>
            </a:r>
            <a:r>
              <a:rPr lang="ru-RU" i="1" dirty="0">
                <a:latin typeface="Book Antiqua" pitchFamily="18" charset="0"/>
              </a:rPr>
              <a:t> Структура нормы права</a:t>
            </a:r>
            <a:r>
              <a:rPr lang="ru-RU" i="1" dirty="0" smtClean="0">
                <a:latin typeface="Book Antiqua" pitchFamily="18" charset="0"/>
              </a:rPr>
              <a:t> 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Структура нормы права — это внутреннее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строение нормы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которое раскрывает ее основные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элементы и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способы их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взаимосвязи</a:t>
            </a:r>
            <a:r>
              <a:rPr lang="ru-RU" sz="2400" i="1" dirty="0" smtClean="0">
                <a:latin typeface="Book Antiqua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ипотеза </a:t>
            </a:r>
            <a:r>
              <a:rPr lang="ru-RU" sz="2400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400" i="1" dirty="0" smtClean="0">
                <a:latin typeface="Book Antiqua" pitchFamily="18" charset="0"/>
              </a:rPr>
              <a:t>(</a:t>
            </a:r>
            <a:r>
              <a:rPr lang="ru-RU" sz="2400" i="1" dirty="0">
                <a:latin typeface="Book Antiqua" pitchFamily="18" charset="0"/>
              </a:rPr>
              <a:t>с</a:t>
            </a:r>
            <a:r>
              <a:rPr lang="ru-RU" sz="2400" i="1" dirty="0" smtClean="0">
                <a:latin typeface="Book Antiqua" pitchFamily="18" charset="0"/>
              </a:rPr>
              <a:t>труктурный элемент правовой </a:t>
            </a:r>
            <a:r>
              <a:rPr lang="ru-RU" sz="2400" i="1" dirty="0">
                <a:latin typeface="Book Antiqua" pitchFamily="18" charset="0"/>
              </a:rPr>
              <a:t>нормы</a:t>
            </a:r>
            <a:r>
              <a:rPr lang="ru-RU" sz="2400" i="1" dirty="0" smtClean="0">
                <a:latin typeface="Book Antiqua" pitchFamily="18" charset="0"/>
              </a:rPr>
              <a:t>,  который указывает на жизненные обстоятельства     вступления нормы </a:t>
            </a:r>
            <a:r>
              <a:rPr lang="ru-RU" sz="2400" i="1" dirty="0">
                <a:latin typeface="Book Antiqua" pitchFamily="18" charset="0"/>
              </a:rPr>
              <a:t>в </a:t>
            </a:r>
            <a:r>
              <a:rPr lang="ru-RU" sz="2400" i="1" dirty="0" smtClean="0">
                <a:latin typeface="Book Antiqua" pitchFamily="18" charset="0"/>
              </a:rPr>
              <a:t>действие);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испозиция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400" i="1" dirty="0" smtClean="0">
                <a:latin typeface="Book Antiqua" pitchFamily="18" charset="0"/>
              </a:rPr>
              <a:t>(структурный элемент правовой нормы, который содержит само правило поведения участников регулируемых отношений, указывает </a:t>
            </a:r>
            <a:r>
              <a:rPr lang="ru-RU" sz="2400" i="1" dirty="0">
                <a:latin typeface="Book Antiqua" pitchFamily="18" charset="0"/>
              </a:rPr>
              <a:t>на </a:t>
            </a:r>
            <a:r>
              <a:rPr lang="ru-RU" sz="2400" i="1" dirty="0" smtClean="0">
                <a:latin typeface="Book Antiqua" pitchFamily="18" charset="0"/>
              </a:rPr>
              <a:t>его суть </a:t>
            </a:r>
            <a:r>
              <a:rPr lang="ru-RU" sz="2400" i="1" dirty="0">
                <a:latin typeface="Book Antiqua" pitchFamily="18" charset="0"/>
              </a:rPr>
              <a:t>и </a:t>
            </a:r>
            <a:r>
              <a:rPr lang="ru-RU" sz="2400" i="1" dirty="0" smtClean="0">
                <a:latin typeface="Book Antiqua" pitchFamily="18" charset="0"/>
              </a:rPr>
              <a:t>содержание, права </a:t>
            </a:r>
            <a:r>
              <a:rPr lang="ru-RU" sz="2400" i="1" dirty="0">
                <a:latin typeface="Book Antiqua" pitchFamily="18" charset="0"/>
              </a:rPr>
              <a:t>и </a:t>
            </a:r>
            <a:r>
              <a:rPr lang="ru-RU" sz="2400" i="1" dirty="0" smtClean="0">
                <a:latin typeface="Book Antiqua" pitchFamily="18" charset="0"/>
              </a:rPr>
              <a:t>обязанности субъектов);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анкция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400" i="1" dirty="0" smtClean="0">
                <a:latin typeface="Book Antiqua" pitchFamily="18" charset="0"/>
              </a:rPr>
              <a:t>(структурный элемент </a:t>
            </a:r>
            <a:r>
              <a:rPr lang="ru-RU" sz="2400" i="1" dirty="0">
                <a:latin typeface="Book Antiqua" pitchFamily="18" charset="0"/>
              </a:rPr>
              <a:t>правовой нормы</a:t>
            </a:r>
            <a:r>
              <a:rPr lang="ru-RU" sz="2400" i="1" dirty="0" smtClean="0">
                <a:latin typeface="Book Antiqua" pitchFamily="18" charset="0"/>
              </a:rPr>
              <a:t>, определяющий неблагоприятные последствия для участников общественных отношений, наступающие в </a:t>
            </a:r>
            <a:r>
              <a:rPr lang="ru-RU" sz="2400" i="1" dirty="0">
                <a:latin typeface="Book Antiqua" pitchFamily="18" charset="0"/>
              </a:rPr>
              <a:t>случае </a:t>
            </a:r>
            <a:r>
              <a:rPr lang="ru-RU" sz="2400" i="1" dirty="0" smtClean="0">
                <a:latin typeface="Book Antiqua" pitchFamily="18" charset="0"/>
              </a:rPr>
              <a:t>нарушения последними предписаний диспозиции).</a:t>
            </a:r>
          </a:p>
          <a:p>
            <a:pPr marL="0" indent="0" algn="ctr">
              <a:buNone/>
            </a:pPr>
            <a:r>
              <a:rPr lang="ru-RU" sz="2400" dirty="0" smtClean="0">
                <a:latin typeface="Book Antiqua" pitchFamily="18" charset="0"/>
              </a:rPr>
              <a:t> Структура </a:t>
            </a:r>
            <a:r>
              <a:rPr lang="ru-RU" sz="2400" dirty="0">
                <a:latin typeface="Book Antiqua" pitchFamily="18" charset="0"/>
              </a:rPr>
              <a:t>нормы может быть представлена в виде </a:t>
            </a:r>
            <a:r>
              <a:rPr lang="ru-RU" sz="2400" dirty="0" smtClean="0">
                <a:latin typeface="Book Antiqua" pitchFamily="18" charset="0"/>
              </a:rPr>
              <a:t>следующей </a:t>
            </a:r>
            <a:r>
              <a:rPr lang="ru-RU" sz="2400" dirty="0">
                <a:latin typeface="Book Antiqua" pitchFamily="18" charset="0"/>
              </a:rPr>
              <a:t>формулы</a:t>
            </a:r>
            <a:r>
              <a:rPr lang="ru-RU" sz="2400" dirty="0" smtClean="0">
                <a:latin typeface="Book Antiqua" pitchFamily="18" charset="0"/>
              </a:rPr>
              <a:t>:    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Если </a:t>
            </a:r>
            <a:r>
              <a:rPr lang="ru-RU" sz="2400" b="1" i="1" dirty="0">
                <a:solidFill>
                  <a:srgbClr val="C00000"/>
                </a:solidFill>
                <a:latin typeface="Book Antiqua" pitchFamily="18" charset="0"/>
              </a:rPr>
              <a:t>— То — 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Иначе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C00000"/>
                </a:solidFill>
                <a:latin typeface="Book Antiqua" pitchFamily="18" charset="0"/>
              </a:rPr>
              <a:t>(Укладывая рассмотренный  пример  в данную 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формулу, </a:t>
            </a:r>
            <a:r>
              <a:rPr lang="ru-RU" sz="2400" b="1" i="1" dirty="0">
                <a:solidFill>
                  <a:srgbClr val="C00000"/>
                </a:solidFill>
                <a:latin typeface="Book Antiqua" pitchFamily="18" charset="0"/>
              </a:rPr>
              <a:t>получим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: </a:t>
            </a:r>
            <a:r>
              <a:rPr lang="ru-RU" sz="2400" b="1" i="1" dirty="0">
                <a:solidFill>
                  <a:srgbClr val="C00000"/>
                </a:solidFill>
                <a:latin typeface="Book Antiqua" pitchFamily="18" charset="0"/>
              </a:rPr>
              <a:t>"Если заключается договор о залоге (Г.), то он должен быть 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совершен в </a:t>
            </a:r>
            <a:r>
              <a:rPr lang="ru-RU" sz="2400" b="1" i="1" dirty="0">
                <a:solidFill>
                  <a:srgbClr val="C00000"/>
                </a:solidFill>
                <a:latin typeface="Book Antiqua" pitchFamily="18" charset="0"/>
              </a:rPr>
              <a:t>письменной форме (Д.). В противном случае, несоблюдение настоящих правил, влечет за собой недействительность договора о залоге (С.)"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4</a:t>
            </a:r>
            <a:r>
              <a:rPr lang="ru-RU" sz="2400" b="1" i="1" dirty="0">
                <a:latin typeface="Book Antiqua" pitchFamily="18" charset="0"/>
              </a:rPr>
              <a:t>. Право в системе социальных норм</a:t>
            </a:r>
            <a:r>
              <a:rPr lang="ru-RU" sz="2400" b="1" i="1" dirty="0" smtClean="0">
                <a:latin typeface="Book Antiqua" pitchFamily="18" charset="0"/>
              </a:rPr>
              <a:t>: особенности </a:t>
            </a:r>
            <a:r>
              <a:rPr lang="ru-RU" sz="2400" b="1" i="1" dirty="0">
                <a:latin typeface="Book Antiqua" pitchFamily="18" charset="0"/>
              </a:rPr>
              <a:t>взаимодействия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838909"/>
              </p:ext>
            </p:extLst>
          </p:nvPr>
        </p:nvGraphicFramePr>
        <p:xfrm>
          <a:off x="251520" y="1340765"/>
          <a:ext cx="8712968" cy="51838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7200800"/>
              </a:tblGrid>
              <a:tr h="1008115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Book Antiqua" pitchFamily="18" charset="0"/>
                        </a:rPr>
                        <a:t>Социальные нормы,</a:t>
                      </a:r>
                    </a:p>
                    <a:p>
                      <a:r>
                        <a:rPr lang="ru-RU" sz="1200" b="1" i="1" dirty="0" smtClean="0">
                          <a:latin typeface="Book Antiqua" pitchFamily="18" charset="0"/>
                        </a:rPr>
                        <a:t>с которыми взаимодействует</a:t>
                      </a:r>
                    </a:p>
                    <a:p>
                      <a:r>
                        <a:rPr lang="ru-RU" sz="1200" b="1" i="1" dirty="0" smtClean="0">
                          <a:latin typeface="Book Antiqua" pitchFamily="18" charset="0"/>
                        </a:rPr>
                        <a:t>право</a:t>
                      </a:r>
                      <a:endParaRPr lang="ru-RU" sz="1200" b="1" i="1" dirty="0">
                        <a:latin typeface="Book Antiqua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 Antiqua" pitchFamily="18" charset="0"/>
                        </a:rPr>
                        <a:t>Проявления взаимодействия</a:t>
                      </a:r>
                      <a:endParaRPr lang="ru-RU" i="1" dirty="0">
                        <a:latin typeface="Book Antiqua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02228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itchFamily="18" charset="0"/>
                        </a:rPr>
                        <a:t>религия</a:t>
                      </a:r>
                      <a:endParaRPr lang="ru-RU" sz="1600" i="1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Book Antiqua" pitchFamily="18" charset="0"/>
                        </a:rPr>
                        <a:t>В некоторых государствах (например, в странах ислама) религия господствует над правом. В других же — государство и право отделены от религии. Существуют также страны, в которых религиозные нормы действуют наряду с правовыми.</a:t>
                      </a:r>
                      <a:endParaRPr lang="ru-RU" sz="1600" i="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35492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itchFamily="18" charset="0"/>
                        </a:rPr>
                        <a:t>обычаи</a:t>
                      </a:r>
                      <a:endParaRPr lang="ru-RU" sz="1600" i="1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Book Antiqua" pitchFamily="18" charset="0"/>
                        </a:rPr>
                        <a:t>Нормы права поддерживают обычаи, которые признаются государством юридически значимыми и общественно полезными. Нормы права отвергают некоторые обычаи, ограничивают степень их воздействия на общество. В то же время правовые нормы могут безразлично относиться к большинству действующих обычаев.</a:t>
                      </a:r>
                      <a:endParaRPr lang="ru-RU" sz="1600" i="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62075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itchFamily="18" charset="0"/>
                        </a:rPr>
                        <a:t>нормы</a:t>
                      </a:r>
                    </a:p>
                    <a:p>
                      <a:r>
                        <a:rPr lang="ru-RU" sz="1600" i="1" dirty="0" smtClean="0">
                          <a:latin typeface="Book Antiqua" pitchFamily="18" charset="0"/>
                        </a:rPr>
                        <a:t>общественных</a:t>
                      </a:r>
                    </a:p>
                    <a:p>
                      <a:r>
                        <a:rPr lang="ru-RU" sz="1600" i="1" dirty="0" smtClean="0">
                          <a:latin typeface="Book Antiqua" pitchFamily="18" charset="0"/>
                        </a:rPr>
                        <a:t>организаций</a:t>
                      </a:r>
                      <a:endParaRPr lang="ru-RU" sz="1600" i="1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i="0" dirty="0" smtClean="0">
                          <a:latin typeface="Book Antiqua" pitchFamily="18" charset="0"/>
                        </a:rPr>
                        <a:t>По формальным признакам нормы общественных организаций похожи на правовые: текстуально закреплены в соответствующих документах, принимаются по определенной процедуре, систематизированы. Однако нормы общественных организаций не обладают общеобязательностью права, не обеспечиваются государственным принуждением. Предметом регулирования норм общественных организаций являются отношения, не урегулированные юридически.</a:t>
                      </a:r>
                      <a:endParaRPr lang="ru-RU" sz="1600" i="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                                                                                                                           Продолжение таблицы</a:t>
            </a:r>
            <a:endParaRPr lang="ru-RU" sz="1400" b="1" i="1" dirty="0">
              <a:latin typeface="Book Antiqu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336521"/>
              </p:ext>
            </p:extLst>
          </p:nvPr>
        </p:nvGraphicFramePr>
        <p:xfrm>
          <a:off x="251520" y="1196972"/>
          <a:ext cx="8712968" cy="5184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412"/>
                <a:gridCol w="6948556"/>
              </a:tblGrid>
              <a:tr h="1004469">
                <a:tc>
                  <a:txBody>
                    <a:bodyPr/>
                    <a:lstStyle/>
                    <a:p>
                      <a:pPr algn="l"/>
                      <a:r>
                        <a:rPr lang="ru-RU" sz="1400" i="1" dirty="0" smtClean="0">
                          <a:latin typeface="Book Antiqua" pitchFamily="18" charset="0"/>
                        </a:rPr>
                        <a:t>Социальные нормы,</a:t>
                      </a:r>
                    </a:p>
                    <a:p>
                      <a:pPr algn="l"/>
                      <a:r>
                        <a:rPr lang="ru-RU" sz="1400" i="1" dirty="0" smtClean="0">
                          <a:latin typeface="Book Antiqua" pitchFamily="18" charset="0"/>
                        </a:rPr>
                        <a:t>с которыми взаимодействует</a:t>
                      </a:r>
                    </a:p>
                    <a:p>
                      <a:pPr algn="l"/>
                      <a:r>
                        <a:rPr lang="ru-RU" sz="1400" i="1" dirty="0" smtClean="0">
                          <a:latin typeface="Book Antiqua" pitchFamily="18" charset="0"/>
                        </a:rPr>
                        <a:t>право</a:t>
                      </a:r>
                      <a:endParaRPr lang="ru-RU" sz="1400" i="1" dirty="0">
                        <a:latin typeface="Book Antiqua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 Antiqua" pitchFamily="18" charset="0"/>
                        </a:rPr>
                        <a:t>Проявления взаимодействия</a:t>
                      </a:r>
                    </a:p>
                    <a:p>
                      <a:pPr algn="ctr"/>
                      <a:endParaRPr lang="ru-RU" i="1" dirty="0">
                        <a:latin typeface="Book Antiqua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179886"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Book Antiqua" pitchFamily="18" charset="0"/>
                        </a:rPr>
                        <a:t>мораль</a:t>
                      </a:r>
                      <a:endParaRPr lang="ru-RU" i="1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Book Antiqua" pitchFamily="18" charset="0"/>
                        </a:rPr>
                        <a:t>Право и мораль обладают общими чертами, которые присущи всем социальным нормам. Право, как правило, соответствует</a:t>
                      </a:r>
                    </a:p>
                    <a:p>
                      <a:r>
                        <a:rPr lang="ru-RU" i="1" dirty="0" smtClean="0">
                          <a:latin typeface="Book Antiqua" pitchFamily="18" charset="0"/>
                        </a:rPr>
                        <a:t>основным требованиям морали (некоторые нормы непосредственно закрепляют в законе нормы моральные, подкрепляя их юридическими санкциями), вместе с этим реализация правовых норм и их исполнение во многом обусловлены тем, что люди считают их справедливыми. Правовые нормы возникают в процессе юридической практики, функционирования соответствующих институтов общества и государства, в то время как мораль возникает и развивается в процессе практической деятельности людей. Она не связана со структурной организацией общества и неотделима от общественного сознания. Нормы морали опираются на складывающиеся в сознании общества представления о добре и зле, чести, достоинстве, порядочности.</a:t>
                      </a:r>
                      <a:endParaRPr lang="ru-RU" i="1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86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5.Признаки </a:t>
            </a:r>
            <a:r>
              <a:rPr lang="ru-RU" sz="3200" i="1" dirty="0">
                <a:latin typeface="Book Antiqua" pitchFamily="18" charset="0"/>
              </a:rPr>
              <a:t>права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278283"/>
              </p:ext>
            </p:extLst>
          </p:nvPr>
        </p:nvGraphicFramePr>
        <p:xfrm>
          <a:off x="323528" y="1397000"/>
          <a:ext cx="8568952" cy="52723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/>
                <a:gridCol w="6624736"/>
              </a:tblGrid>
              <a:tr h="68686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Book Antiqua" pitchFamily="18" charset="0"/>
                        </a:rPr>
                        <a:t>признак</a:t>
                      </a:r>
                      <a:endParaRPr lang="ru-RU" sz="2400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Book Antiqua" pitchFamily="18" charset="0"/>
                        </a:rPr>
                        <a:t>его сущность</a:t>
                      </a:r>
                      <a:endParaRPr lang="ru-RU" sz="2400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25203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Социальность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Право с момента своего возникновения и по сей день регулирует общественные отношения, оно действует в человеческом обществе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814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Нормативность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Право выступает и действует в системе юридических</a:t>
                      </a:r>
                    </a:p>
                    <a:p>
                      <a:r>
                        <a:rPr lang="ru-RU" dirty="0" smtClean="0">
                          <a:latin typeface="Book Antiqua" pitchFamily="18" charset="0"/>
                        </a:rPr>
                        <a:t>норм, которые закрепляют права и обязанности участников общественных отношений, им регулируемых. Право посредством юридических норм каждому гражданину или организации несет информацию о</a:t>
                      </a:r>
                    </a:p>
                    <a:p>
                      <a:r>
                        <a:rPr lang="ru-RU" dirty="0" smtClean="0">
                          <a:latin typeface="Book Antiqua" pitchFamily="18" charset="0"/>
                        </a:rPr>
                        <a:t>том, какие действия возможны, какие запрещены, а какие необходимы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252033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Book Antiqua" pitchFamily="18" charset="0"/>
                        </a:rPr>
                        <a:t>Общеобяза-тельность</a:t>
                      </a:r>
                      <a:r>
                        <a:rPr lang="ru-RU" dirty="0" smtClean="0">
                          <a:latin typeface="Book Antiqua" pitchFamily="18" charset="0"/>
                        </a:rPr>
                        <a:t>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Нормы права адресованы неопределенно большому количеству адресатов, попавших в типичную жизненную ситуацию, и обязательны для исполнения ими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7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i="1" dirty="0" smtClean="0">
                <a:latin typeface="Book Antiqua" pitchFamily="18" charset="0"/>
              </a:rPr>
              <a:t>Продолжение таблицы</a:t>
            </a:r>
            <a:endParaRPr lang="ru-RU" sz="2000" b="1" i="1" dirty="0">
              <a:latin typeface="Book Antiqu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284223"/>
              </p:ext>
            </p:extLst>
          </p:nvPr>
        </p:nvGraphicFramePr>
        <p:xfrm>
          <a:off x="323528" y="1397001"/>
          <a:ext cx="8568952" cy="50249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/>
                <a:gridCol w="6768752"/>
              </a:tblGrid>
              <a:tr h="6269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Признак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Его сущность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0243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Book Antiqua" pitchFamily="18" charset="0"/>
                        </a:rPr>
                        <a:t>Государствен</a:t>
                      </a:r>
                      <a:r>
                        <a:rPr lang="ru-RU" dirty="0" smtClean="0">
                          <a:latin typeface="Book Antiqua" pitchFamily="18" charset="0"/>
                        </a:rPr>
                        <a:t>-но – волевой характер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Право — это проявление воли государства, так как в нем определяется будущее поведение личности, организации, с его помощью реализуются субъективные интересы и по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861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Системность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Система права характеризуется внутренней согласованностью, взаимообусловленностью и взаимодействием составляющих ее элементов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7639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Формальная определён-</a:t>
                      </a:r>
                      <a:r>
                        <a:rPr lang="ru-RU" dirty="0" err="1" smtClean="0">
                          <a:latin typeface="Book Antiqua" pitchFamily="18" charset="0"/>
                        </a:rPr>
                        <a:t>ность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Право не существует само по себе, оно так или иначе должно быть выражено в конкретной форме (например, закон, иные нормативные акты, судебные решения и т. д.), выбор которой в конечном итоге зависит от государства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37461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Обеспечен-</a:t>
                      </a:r>
                      <a:r>
                        <a:rPr lang="ru-RU" dirty="0" err="1" smtClean="0">
                          <a:latin typeface="Book Antiqua" pitchFamily="18" charset="0"/>
                        </a:rPr>
                        <a:t>ность</a:t>
                      </a:r>
                      <a:endParaRPr lang="ru-RU" dirty="0" smtClean="0">
                        <a:latin typeface="Book Antiqua" pitchFamily="18" charset="0"/>
                      </a:endParaRPr>
                    </a:p>
                    <a:p>
                      <a:r>
                        <a:rPr lang="ru-RU" dirty="0" smtClean="0">
                          <a:latin typeface="Book Antiqua" pitchFamily="18" charset="0"/>
                        </a:rPr>
                        <a:t>государством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Государство как издает нормы права, так и обеспечивает их реализацию. Данное обеспечение основано на применении мер государственного принуждения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8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latin typeface="Book Antiqua" pitchFamily="18" charset="0"/>
              </a:rPr>
              <a:t>6. Функции права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Культурно- историческая </a:t>
            </a:r>
            <a:r>
              <a:rPr lang="ru-RU" sz="2000" dirty="0" smtClean="0">
                <a:latin typeface="Book Antiqua" pitchFamily="18" charset="0"/>
              </a:rPr>
              <a:t>- право </a:t>
            </a:r>
            <a:r>
              <a:rPr lang="ru-RU" sz="2000" dirty="0">
                <a:latin typeface="Book Antiqua" pitchFamily="18" charset="0"/>
              </a:rPr>
              <a:t>аккумулирует в себе все духовные </a:t>
            </a:r>
            <a:r>
              <a:rPr lang="ru-RU" sz="2000" dirty="0" smtClean="0">
                <a:latin typeface="Book Antiqua" pitchFamily="18" charset="0"/>
              </a:rPr>
              <a:t>ценности и </a:t>
            </a:r>
            <a:r>
              <a:rPr lang="ru-RU" sz="2000" dirty="0">
                <a:latin typeface="Book Antiqua" pitchFamily="18" charset="0"/>
              </a:rPr>
              <a:t>достижения народа, общества, </a:t>
            </a:r>
            <a:r>
              <a:rPr lang="ru-RU" sz="2000" dirty="0" smtClean="0">
                <a:latin typeface="Book Antiqua" pitchFamily="18" charset="0"/>
              </a:rPr>
              <a:t>передает их </a:t>
            </a:r>
            <a:r>
              <a:rPr lang="ru-RU" sz="2000" dirty="0">
                <a:latin typeface="Book Antiqua" pitchFamily="18" charset="0"/>
              </a:rPr>
              <a:t>из одного поколения в </a:t>
            </a:r>
            <a:r>
              <a:rPr lang="ru-RU" sz="2000" dirty="0" smtClean="0">
                <a:latin typeface="Book Antiqua" pitchFamily="18" charset="0"/>
              </a:rPr>
              <a:t>другое.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Воспитательная</a:t>
            </a:r>
            <a:r>
              <a:rPr lang="ru-RU" sz="2000" dirty="0" smtClean="0">
                <a:latin typeface="Book Antiqua" pitchFamily="18" charset="0"/>
              </a:rPr>
              <a:t> - право </a:t>
            </a:r>
            <a:r>
              <a:rPr lang="ru-RU" sz="2000" dirty="0">
                <a:latin typeface="Book Antiqua" pitchFamily="18" charset="0"/>
              </a:rPr>
              <a:t>оказывает стимулирующее </a:t>
            </a:r>
            <a:r>
              <a:rPr lang="ru-RU" sz="2000" dirty="0" smtClean="0">
                <a:latin typeface="Book Antiqua" pitchFamily="18" charset="0"/>
              </a:rPr>
              <a:t>воздействие на </a:t>
            </a:r>
            <a:r>
              <a:rPr lang="ru-RU" sz="2000" dirty="0">
                <a:latin typeface="Book Antiqua" pitchFamily="18" charset="0"/>
              </a:rPr>
              <a:t>поведение субъектов общественных </a:t>
            </a:r>
            <a:r>
              <a:rPr lang="ru-RU" sz="2000" dirty="0" smtClean="0">
                <a:latin typeface="Book Antiqua" pitchFamily="18" charset="0"/>
              </a:rPr>
              <a:t>отношений посредством </a:t>
            </a:r>
            <a:r>
              <a:rPr lang="ru-RU" sz="2000" dirty="0">
                <a:latin typeface="Book Antiqua" pitchFamily="18" charset="0"/>
              </a:rPr>
              <a:t>запретов, </a:t>
            </a:r>
            <a:r>
              <a:rPr lang="ru-RU" sz="2000" dirty="0" smtClean="0">
                <a:latin typeface="Book Antiqua" pitchFamily="18" charset="0"/>
              </a:rPr>
              <a:t>ограничений правовой </a:t>
            </a:r>
            <a:r>
              <a:rPr lang="ru-RU" sz="2000" dirty="0">
                <a:latin typeface="Book Antiqua" pitchFamily="18" charset="0"/>
              </a:rPr>
              <a:t>защиты и </a:t>
            </a:r>
            <a:r>
              <a:rPr lang="ru-RU" sz="2000" dirty="0" smtClean="0">
                <a:latin typeface="Book Antiqua" pitchFamily="18" charset="0"/>
              </a:rPr>
              <a:t>наказания.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Социального контроля </a:t>
            </a:r>
            <a:r>
              <a:rPr lang="ru-RU" sz="2000" dirty="0" smtClean="0">
                <a:latin typeface="Book Antiqua" pitchFamily="18" charset="0"/>
              </a:rPr>
              <a:t>- право </a:t>
            </a:r>
            <a:r>
              <a:rPr lang="ru-RU" sz="2000" dirty="0">
                <a:latin typeface="Book Antiqua" pitchFamily="18" charset="0"/>
              </a:rPr>
              <a:t>определяет меру возможного и </a:t>
            </a:r>
            <a:r>
              <a:rPr lang="ru-RU" sz="2000" dirty="0" smtClean="0">
                <a:latin typeface="Book Antiqua" pitchFamily="18" charset="0"/>
              </a:rPr>
              <a:t>должного поведения </a:t>
            </a:r>
            <a:r>
              <a:rPr lang="ru-RU" sz="2000" dirty="0">
                <a:latin typeface="Book Antiqua" pitchFamily="18" charset="0"/>
              </a:rPr>
              <a:t>субъектов общественных отношений</a:t>
            </a:r>
            <a:r>
              <a:rPr lang="ru-RU" sz="2000" dirty="0" smtClean="0">
                <a:latin typeface="Book Antiqua" pitchFamily="18" charset="0"/>
              </a:rPr>
              <a:t>, используя </a:t>
            </a:r>
            <a:r>
              <a:rPr lang="ru-RU" sz="2000" dirty="0">
                <a:latin typeface="Book Antiqua" pitchFamily="18" charset="0"/>
              </a:rPr>
              <a:t>при этом меры </a:t>
            </a:r>
            <a:r>
              <a:rPr lang="ru-RU" sz="2000" dirty="0" smtClean="0">
                <a:latin typeface="Book Antiqua" pitchFamily="18" charset="0"/>
              </a:rPr>
              <a:t>стимулирования и ограничения.</a:t>
            </a:r>
            <a:endParaRPr lang="ru-RU" sz="2000" dirty="0">
              <a:latin typeface="Book Antiqua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Book Antiqua" pitchFamily="18" charset="0"/>
              </a:rPr>
              <a:t>Регулятивная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itchFamily="18" charset="0"/>
              </a:rPr>
              <a:t>- право </a:t>
            </a:r>
            <a:r>
              <a:rPr lang="ru-RU" sz="2000" dirty="0">
                <a:latin typeface="Book Antiqua" pitchFamily="18" charset="0"/>
              </a:rPr>
              <a:t>устанавливает в обществе правила поведения</a:t>
            </a:r>
            <a:r>
              <a:rPr lang="ru-RU" sz="2000" dirty="0" smtClean="0">
                <a:latin typeface="Book Antiqua" pitchFamily="18" charset="0"/>
              </a:rPr>
              <a:t>, которые </a:t>
            </a:r>
            <a:r>
              <a:rPr lang="ru-RU" sz="2000" dirty="0">
                <a:latin typeface="Book Antiqua" pitchFamily="18" charset="0"/>
              </a:rPr>
              <a:t>направлены на </a:t>
            </a:r>
            <a:r>
              <a:rPr lang="ru-RU" sz="2000" dirty="0" smtClean="0">
                <a:latin typeface="Book Antiqua" pitchFamily="18" charset="0"/>
              </a:rPr>
              <a:t>координацию общественных </a:t>
            </a:r>
            <a:r>
              <a:rPr lang="ru-RU" sz="2000" dirty="0">
                <a:latin typeface="Book Antiqua" pitchFamily="18" charset="0"/>
              </a:rPr>
              <a:t>отношений, упорядочение </a:t>
            </a:r>
            <a:r>
              <a:rPr lang="ru-RU" sz="2000" dirty="0" smtClean="0">
                <a:latin typeface="Book Antiqua" pitchFamily="18" charset="0"/>
              </a:rPr>
              <a:t>связей между людьми.</a:t>
            </a:r>
            <a:endParaRPr lang="ru-RU" sz="2000" dirty="0">
              <a:latin typeface="Book Antiqua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Охранительная</a:t>
            </a:r>
            <a:r>
              <a:rPr lang="ru-RU" sz="2000" dirty="0" smtClean="0">
                <a:latin typeface="Book Antiqua" pitchFamily="18" charset="0"/>
              </a:rPr>
              <a:t> - право </a:t>
            </a:r>
            <a:r>
              <a:rPr lang="ru-RU" sz="2000" dirty="0">
                <a:latin typeface="Book Antiqua" pitchFamily="18" charset="0"/>
              </a:rPr>
              <a:t>защищает наиболее важные </a:t>
            </a:r>
            <a:r>
              <a:rPr lang="ru-RU" sz="2000" dirty="0" smtClean="0">
                <a:latin typeface="Book Antiqua" pitchFamily="18" charset="0"/>
              </a:rPr>
              <a:t>общественные отношения </a:t>
            </a:r>
            <a:r>
              <a:rPr lang="ru-RU" sz="2000" dirty="0">
                <a:latin typeface="Book Antiqua" pitchFamily="18" charset="0"/>
              </a:rPr>
              <a:t>от негативного воздействия </a:t>
            </a:r>
            <a:r>
              <a:rPr lang="ru-RU" sz="2000" dirty="0" smtClean="0">
                <a:latin typeface="Book Antiqua" pitchFamily="18" charset="0"/>
              </a:rPr>
              <a:t>на них </a:t>
            </a:r>
            <a:r>
              <a:rPr lang="ru-RU" sz="2000" dirty="0">
                <a:latin typeface="Book Antiqua" pitchFamily="18" charset="0"/>
              </a:rPr>
              <a:t>со стороны, которое может пагубно </a:t>
            </a:r>
            <a:r>
              <a:rPr lang="ru-RU" sz="2000" dirty="0" smtClean="0">
                <a:latin typeface="Book Antiqua" pitchFamily="18" charset="0"/>
              </a:rPr>
              <a:t>отразиться на </a:t>
            </a:r>
            <a:r>
              <a:rPr lang="ru-RU" sz="2000" dirty="0">
                <a:latin typeface="Book Antiqua" pitchFamily="18" charset="0"/>
              </a:rPr>
              <a:t>всем ходе общественного </a:t>
            </a:r>
            <a:r>
              <a:rPr lang="ru-RU" sz="2000" dirty="0" smtClean="0">
                <a:latin typeface="Book Antiqua" pitchFamily="18" charset="0"/>
              </a:rPr>
              <a:t>развития.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1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1915</Words>
  <Application>Microsoft Office PowerPoint</Application>
  <PresentationFormat>Екран (4:3)</PresentationFormat>
  <Paragraphs>173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Тема Office</vt:lpstr>
      <vt:lpstr>Право в системе социальных норм</vt:lpstr>
      <vt:lpstr>1. Определение права</vt:lpstr>
      <vt:lpstr>2. Признаки правовой нормы</vt:lpstr>
      <vt:lpstr>3. Структура нормы права </vt:lpstr>
      <vt:lpstr>4. Право в системе социальных норм: особенности взаимодействия</vt:lpstr>
      <vt:lpstr>                                                                                                                           Продолжение таблицы</vt:lpstr>
      <vt:lpstr>5.Признаки права</vt:lpstr>
      <vt:lpstr>Продолжение таблицы</vt:lpstr>
      <vt:lpstr>6. Функции права 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в системе социальных норм</dc:title>
  <cp:lastModifiedBy>LEGION</cp:lastModifiedBy>
  <cp:revision>16</cp:revision>
  <dcterms:modified xsi:type="dcterms:W3CDTF">2015-01-28T08:20:34Z</dcterms:modified>
</cp:coreProperties>
</file>